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56" r:id="rId2"/>
    <p:sldId id="261" r:id="rId3"/>
    <p:sldId id="257" r:id="rId4"/>
    <p:sldId id="260" r:id="rId5"/>
    <p:sldId id="258" r:id="rId6"/>
    <p:sldId id="259" r:id="rId7"/>
    <p:sldId id="262" r:id="rId8"/>
    <p:sldId id="267" r:id="rId9"/>
    <p:sldId id="270" r:id="rId10"/>
    <p:sldId id="290" r:id="rId11"/>
    <p:sldId id="271" r:id="rId12"/>
    <p:sldId id="269" r:id="rId13"/>
    <p:sldId id="277" r:id="rId14"/>
    <p:sldId id="291" r:id="rId15"/>
    <p:sldId id="276" r:id="rId16"/>
    <p:sldId id="268" r:id="rId17"/>
    <p:sldId id="275" r:id="rId18"/>
    <p:sldId id="288" r:id="rId19"/>
    <p:sldId id="274" r:id="rId20"/>
    <p:sldId id="287" r:id="rId21"/>
    <p:sldId id="289" r:id="rId22"/>
    <p:sldId id="273" r:id="rId23"/>
    <p:sldId id="272" r:id="rId24"/>
    <p:sldId id="286" r:id="rId25"/>
    <p:sldId id="263" r:id="rId26"/>
    <p:sldId id="278" r:id="rId27"/>
    <p:sldId id="283" r:id="rId28"/>
    <p:sldId id="279" r:id="rId29"/>
    <p:sldId id="284" r:id="rId30"/>
    <p:sldId id="280" r:id="rId31"/>
    <p:sldId id="285" r:id="rId32"/>
    <p:sldId id="281" r:id="rId33"/>
    <p:sldId id="264" r:id="rId34"/>
    <p:sldId id="265" r:id="rId35"/>
    <p:sldId id="266" r:id="rId36"/>
    <p:sldId id="28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8" autoAdjust="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4D50A-E1EF-4652-85AD-B00061D23D67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B8A6D-4564-4A70-ADE7-4792A2932A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217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B8A6D-4564-4A70-ADE7-4792A2932A4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B8A6D-4564-4A70-ADE7-4792A2932A4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EADE-7C9C-4EFF-89DC-B2B04EE37EF2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FCE5161-4DE9-4377-97F5-BE7C596BE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EADE-7C9C-4EFF-89DC-B2B04EE37EF2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5161-4DE9-4377-97F5-BE7C596BE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EADE-7C9C-4EFF-89DC-B2B04EE37EF2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5161-4DE9-4377-97F5-BE7C596BE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EADE-7C9C-4EFF-89DC-B2B04EE37EF2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5161-4DE9-4377-97F5-BE7C596BE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EADE-7C9C-4EFF-89DC-B2B04EE37EF2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5161-4DE9-4377-97F5-BE7C596BE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EADE-7C9C-4EFF-89DC-B2B04EE37EF2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5161-4DE9-4377-97F5-BE7C596BE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EADE-7C9C-4EFF-89DC-B2B04EE37EF2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5161-4DE9-4377-97F5-BE7C596BE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EADE-7C9C-4EFF-89DC-B2B04EE37EF2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5161-4DE9-4377-97F5-BE7C596BE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EADE-7C9C-4EFF-89DC-B2B04EE37EF2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5161-4DE9-4377-97F5-BE7C596BE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EADE-7C9C-4EFF-89DC-B2B04EE37EF2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5161-4DE9-4377-97F5-BE7C596BE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EADE-7C9C-4EFF-89DC-B2B04EE37EF2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5161-4DE9-4377-97F5-BE7C596BE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77DEADE-7C9C-4EFF-89DC-B2B04EE37EF2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FCE5161-4DE9-4377-97F5-BE7C596BE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230748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1874-1947</a:t>
            </a:r>
            <a:r>
              <a:rPr lang="ru-RU" sz="48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годы 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Беседы об искусстве 3 ОРП класс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340768"/>
            <a:ext cx="6777318" cy="1224135"/>
          </a:xfrm>
        </p:spPr>
        <p:txBody>
          <a:bodyPr/>
          <a:lstStyle/>
          <a:p>
            <a:r>
              <a:rPr lang="ru-RU" sz="2400" b="1" i="1" dirty="0" smtClean="0"/>
              <a:t>Рерих Николай Константинович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9330052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"</a:t>
            </a:r>
            <a:r>
              <a:rPr lang="ru-RU" sz="2000" dirty="0" smtClean="0"/>
              <a:t>Указ Учителя</a:t>
            </a:r>
            <a:r>
              <a:rPr lang="ru-RU" sz="2000" dirty="0" smtClean="0"/>
              <a:t>"</a:t>
            </a:r>
            <a:endParaRPr lang="ru-RU" sz="2000" dirty="0" smtClean="0"/>
          </a:p>
        </p:txBody>
      </p:sp>
      <p:pic>
        <p:nvPicPr>
          <p:cNvPr id="8195" name="Содержимое 3" descr="http://stene.ru/wp-content/uploads/2015/05/zavet-uchitelya.-kartina-ne-zakonchena.-1947.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51000"/>
            <a:ext cx="8229600" cy="4424363"/>
          </a:xfrm>
        </p:spPr>
      </p:pic>
    </p:spTree>
    <p:extLst>
      <p:ext uri="{BB962C8B-B14F-4D97-AF65-F5344CB8AC3E}">
        <p14:creationId xmlns:p14="http://schemas.microsoft.com/office/powerpoint/2010/main" val="1005852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«Настасья </a:t>
            </a:r>
            <a:r>
              <a:rPr lang="ru-RU" sz="2000" dirty="0" err="1" smtClean="0"/>
              <a:t>Микулична</a:t>
            </a:r>
            <a:r>
              <a:rPr lang="ru-RU" sz="2000" dirty="0" smtClean="0"/>
              <a:t>» 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7" name="Содержимое 6" descr="74070738_Nastasya_Mikulichn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7" y="1916832"/>
            <a:ext cx="5640627" cy="338437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0152" y="2357430"/>
            <a:ext cx="3007256" cy="387705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20 - 40-х годах Рериха начинают интересовать широко известные в истории и искусстве героические образы женщин, которые звали на подвиг. Одна из картин этого времени «Настасья </a:t>
            </a:r>
            <a:r>
              <a:rPr lang="ru-RU" dirty="0" err="1" smtClean="0"/>
              <a:t>Микулична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«Помни»(1945)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dirty="0"/>
          </a:p>
        </p:txBody>
      </p:sp>
      <p:pic>
        <p:nvPicPr>
          <p:cNvPr id="5" name="Содержимое 4" descr="rerih-1924-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5832648" cy="477410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168" y="2214554"/>
            <a:ext cx="2791802" cy="359071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Вся любовь Рериха к Гималаям выражена в шедевре его творчества, в картине «Помни», которую он через двадцать лет, в1945 году дал в еще более величественном варианте.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"Мадонна Орифламма" (1932)</a:t>
            </a:r>
            <a:endParaRPr lang="ru-RU" sz="2000" dirty="0"/>
          </a:p>
        </p:txBody>
      </p:sp>
      <p:pic>
        <p:nvPicPr>
          <p:cNvPr id="5" name="Содержимое 4" descr="rerih-1932-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3168352" cy="520624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2204864"/>
            <a:ext cx="4162807" cy="29889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(«Пламенная мадонна» )В картине рисуется спокойный величественный образ мадонны. На руках у нее - полотнище с символом Знамени мира. В свое время это произведение было широко известно мировой общественности.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"</a:t>
            </a:r>
            <a:r>
              <a:rPr lang="ru-RU" sz="2000" dirty="0" err="1" smtClean="0"/>
              <a:t>Исса</a:t>
            </a:r>
            <a:r>
              <a:rPr lang="ru-RU" sz="2000" dirty="0" smtClean="0"/>
              <a:t> и голова </a:t>
            </a:r>
            <a:r>
              <a:rPr lang="ru-RU" sz="2000" dirty="0" smtClean="0"/>
              <a:t>велика» (1932</a:t>
            </a:r>
            <a:r>
              <a:rPr lang="ru-RU" sz="2000" dirty="0"/>
              <a:t>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pic>
        <p:nvPicPr>
          <p:cNvPr id="10243" name="Содержимое 3" descr="http://cp12.nevsepic.com.ua/72/1352919253-0189496-www.nevsepic.com.u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1071563"/>
            <a:ext cx="8501062" cy="5500687"/>
          </a:xfrm>
        </p:spPr>
      </p:pic>
    </p:spTree>
    <p:extLst>
      <p:ext uri="{BB962C8B-B14F-4D97-AF65-F5344CB8AC3E}">
        <p14:creationId xmlns:p14="http://schemas.microsoft.com/office/powerpoint/2010/main" val="2436030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«Сходятся старцы» (1898)</a:t>
            </a:r>
            <a:endParaRPr lang="ru-RU" sz="2000" dirty="0"/>
          </a:p>
        </p:txBody>
      </p:sp>
      <p:pic>
        <p:nvPicPr>
          <p:cNvPr id="5" name="Содержимое 4" descr="rerikh_nk_skhodyatsya_startsy_1898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12776"/>
            <a:ext cx="6624736" cy="355792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9592" y="5085184"/>
            <a:ext cx="7560840" cy="122413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1898 году Николай Рерих в летней усадьбе семьи Рерихов в </a:t>
            </a:r>
            <a:r>
              <a:rPr lang="ru-RU" dirty="0" err="1" smtClean="0"/>
              <a:t>Изваре</a:t>
            </a:r>
            <a:r>
              <a:rPr lang="ru-RU" dirty="0" smtClean="0"/>
              <a:t> создаёт </a:t>
            </a:r>
            <a:r>
              <a:rPr lang="ru-RU" dirty="0" smtClean="0"/>
              <a:t>картину «</a:t>
            </a:r>
            <a:r>
              <a:rPr lang="ru-RU" dirty="0" smtClean="0"/>
              <a:t>Сходятся старцы», которая была представлена на выставке в Академии художеств в 1899 году.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«ЗАМОРСКИЕ ГОСТИ» (1902)</a:t>
            </a:r>
            <a:endParaRPr lang="ru-RU" sz="2000" dirty="0"/>
          </a:p>
        </p:txBody>
      </p:sp>
      <p:pic>
        <p:nvPicPr>
          <p:cNvPr id="5" name="Содержимое 4" descr="1267253511_1261736617_zamorskie_gosti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4896544" cy="361320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2143116"/>
            <a:ext cx="3875342" cy="2726044"/>
          </a:xfrm>
        </p:spPr>
        <p:txBody>
          <a:bodyPr>
            <a:normAutofit fontScale="85000" lnSpcReduction="20000"/>
          </a:bodyPr>
          <a:lstStyle/>
          <a:p>
            <a:r>
              <a:rPr lang="ru-RU" sz="2200" dirty="0" smtClean="0"/>
              <a:t>Знакомство с философской мыслью Востока нашло своё отражение в творчестве Н. К. </a:t>
            </a:r>
            <a:r>
              <a:rPr lang="ru-RU" sz="2200" dirty="0" err="1" smtClean="0"/>
              <a:t>Рериха.В</a:t>
            </a:r>
            <a:r>
              <a:rPr lang="ru-RU" sz="2200" dirty="0" smtClean="0"/>
              <a:t>  ранних картинах художника определяющими сюжетами являлась древняя языческая Русь, красочные образы народного эпоса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«Кришна»(1929)</a:t>
            </a:r>
            <a:endParaRPr lang="ru-RU" sz="2000" dirty="0"/>
          </a:p>
        </p:txBody>
      </p:sp>
      <p:pic>
        <p:nvPicPr>
          <p:cNvPr id="5" name="Содержимое 4" descr="Krishna_(Vesna_v_Kulu)_[1930_g.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060848"/>
            <a:ext cx="5061457" cy="316835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2285992"/>
            <a:ext cx="3803904" cy="38770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 середины 1905 года многие его картины и очерки были посвящены Индии. Одна из таких картин «Кришна»1929 год.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"</a:t>
            </a:r>
            <a:r>
              <a:rPr lang="ru-RU" sz="2000" dirty="0" err="1" smtClean="0"/>
              <a:t>Сантана</a:t>
            </a:r>
            <a:r>
              <a:rPr lang="ru-RU" sz="2000" dirty="0" smtClean="0"/>
              <a:t>. 1938</a:t>
            </a:r>
            <a:r>
              <a:rPr lang="ru-RU" sz="2000" dirty="0" smtClean="0"/>
              <a:t>"</a:t>
            </a:r>
            <a:endParaRPr lang="ru-RU" sz="2000" dirty="0" smtClean="0"/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148" name="Содержимое 4" descr="http://5147690.ru/sites/default/files/imagecache/image_big/sites/default/files/rek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1700808"/>
            <a:ext cx="6054551" cy="4925144"/>
          </a:xfrm>
        </p:spPr>
      </p:pic>
    </p:spTree>
    <p:extLst>
      <p:ext uri="{BB962C8B-B14F-4D97-AF65-F5344CB8AC3E}">
        <p14:creationId xmlns:p14="http://schemas.microsoft.com/office/powerpoint/2010/main" val="4069129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«Ангел </a:t>
            </a:r>
            <a:r>
              <a:rPr lang="ru-RU" sz="2000" dirty="0" smtClean="0"/>
              <a:t>  Последний</a:t>
            </a:r>
            <a:r>
              <a:rPr lang="ru-RU" sz="2000" dirty="0" smtClean="0"/>
              <a:t>»(1942)</a:t>
            </a:r>
            <a:endParaRPr lang="ru-RU" sz="2000" dirty="0"/>
          </a:p>
        </p:txBody>
      </p:sp>
      <p:pic>
        <p:nvPicPr>
          <p:cNvPr id="5" name="Содержимое 4" descr="img_19912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7875" y="2755900"/>
            <a:ext cx="3333750" cy="233362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2285992"/>
            <a:ext cx="3714776" cy="414340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Рерих в символических образах выразил накануне Первой мировой войны свои тревожные предчувствия. В них показана тема борьбы двух начал — света и тьмы, проходящая через все творчество художника, а также ответственность человека за свою судьбу и весь мир.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ерих\N_Roeri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546" y="260648"/>
            <a:ext cx="4495384" cy="6243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17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"</a:t>
            </a:r>
            <a:r>
              <a:rPr lang="ru-RU" sz="2000" dirty="0" smtClean="0"/>
              <a:t>Небесный бой</a:t>
            </a:r>
            <a:r>
              <a:rPr lang="ru-RU" sz="2000" dirty="0" smtClean="0"/>
              <a:t>"</a:t>
            </a:r>
            <a:r>
              <a:rPr lang="ru-RU" sz="2000" dirty="0" smtClean="0"/>
              <a:t> </a:t>
            </a:r>
            <a:br>
              <a:rPr lang="ru-RU" sz="2000" dirty="0" smtClean="0"/>
            </a:br>
            <a:endParaRPr lang="ru-RU" sz="2000" dirty="0" smtClean="0"/>
          </a:p>
        </p:txBody>
      </p:sp>
      <p:pic>
        <p:nvPicPr>
          <p:cNvPr id="5123" name="Содержимое 3" descr="http://3.bp.blogspot.com/-Q_f0h1t6JD0/Uxnz-uNRIgI/AAAAAAAAANY/ebytn7dFMmU/s1600/z7GGfnMzcsQ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1714500"/>
            <a:ext cx="7929563" cy="4929188"/>
          </a:xfrm>
        </p:spPr>
      </p:pic>
    </p:spTree>
    <p:extLst>
      <p:ext uri="{BB962C8B-B14F-4D97-AF65-F5344CB8AC3E}">
        <p14:creationId xmlns:p14="http://schemas.microsoft.com/office/powerpoint/2010/main" val="151969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2000" dirty="0" smtClean="0"/>
              <a:t>Рерих воспевал величие, вечную возвышенную красоту природы, которая облагораживает человека. </a:t>
            </a:r>
            <a:br>
              <a:rPr lang="ru-RU" sz="2000" dirty="0" smtClean="0"/>
            </a:br>
            <a:endParaRPr lang="ru-RU" sz="2000" dirty="0" smtClean="0"/>
          </a:p>
        </p:txBody>
      </p:sp>
      <p:pic>
        <p:nvPicPr>
          <p:cNvPr id="7171" name="Содержимое 3" descr="http://stene.ru/wp-content/uploads/2015/05/svyatogor.-193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1628800"/>
            <a:ext cx="6286500" cy="5000625"/>
          </a:xfrm>
        </p:spPr>
      </p:pic>
    </p:spTree>
    <p:extLst>
      <p:ext uri="{BB962C8B-B14F-4D97-AF65-F5344CB8AC3E}">
        <p14:creationId xmlns:p14="http://schemas.microsoft.com/office/powerpoint/2010/main" val="61080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857232"/>
            <a:ext cx="7756263" cy="1054250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Рерих- искусствовед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99247" y="2143117"/>
            <a:ext cx="7745505" cy="398304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Многогранный талант Николая Рериха проявился также в его работах для театральных постановок: «Снегурочка», «Пер </a:t>
            </a:r>
            <a:r>
              <a:rPr lang="ru-RU" sz="2000" dirty="0" err="1" smtClean="0"/>
              <a:t>Гюнт</a:t>
            </a:r>
            <a:r>
              <a:rPr lang="ru-RU" sz="2000" dirty="0" smtClean="0"/>
              <a:t>», «Принцесса </a:t>
            </a:r>
            <a:r>
              <a:rPr lang="ru-RU" sz="2000" dirty="0" err="1" smtClean="0"/>
              <a:t>Мален</a:t>
            </a:r>
            <a:r>
              <a:rPr lang="ru-RU" sz="2000" dirty="0" smtClean="0"/>
              <a:t>», «Валькирия» и др. Он был в числе ведущих идеологов и создателей реконструктивного «Старинного театра» (1907—1908; 1913—1914) — заметного и уникального явления в культурной жизни России первой четверти XX века, причём участвовал Н. Рерих в этом историко-драматургическом мероприятии и в качестве создателя декорации, и как искусствовед.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285728"/>
            <a:ext cx="7756263" cy="2071702"/>
          </a:xfrm>
        </p:spPr>
        <p:txBody>
          <a:bodyPr/>
          <a:lstStyle/>
          <a:p>
            <a:r>
              <a:rPr lang="ru-RU" sz="2000" b="1" dirty="0" smtClean="0"/>
              <a:t>Рерих- ученый, философ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99247" y="2071679"/>
            <a:ext cx="7745505" cy="442915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В светской среде Петербурга было распространено увлечение спиритизмом , и уже с 1900 года Николай Рерих участвовал в спиритических опытах. С весны 1920 года в доме Рерихов проводятся спиритические сеансы, на которые приглашались друзья и высокопоставленные сановники. Осваивался метод «автоматического письма». По мнению некоторых советских исследователей, у Рериха после посещения спиритических сеансов выработалось резко отрицательное отношение к спиритизму, и мировоззрение Рериха не имеет корней в оккультно-спиритических «откровениях». Сам Рерих себя мистиком,  не считал (так же как и некоторые его сотрудники)полагая, что стремление к «познаванию тончайших энергий» является не мистицизмом, а поиском истины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Знамя мира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829050" cy="3412976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ru-RU" sz="2400" dirty="0" smtClean="0"/>
              <a:t>     Рерих предложил отличительный знак для идентификации объектов охраны </a:t>
            </a:r>
            <a:r>
              <a:rPr lang="ru-RU" sz="2400" dirty="0" smtClean="0"/>
              <a:t>- </a:t>
            </a:r>
            <a:r>
              <a:rPr lang="ru-RU" sz="2400" dirty="0" smtClean="0"/>
              <a:t>Знамя Мира – белое полотнище с красной окружностью и тремя красными кругами, символизирующими единство прошлого, настоящего и будущего в круге вечности.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dirty="0" smtClean="0"/>
          </a:p>
          <a:p>
            <a:endParaRPr lang="ru-RU" dirty="0" smtClean="0"/>
          </a:p>
        </p:txBody>
      </p:sp>
      <p:pic>
        <p:nvPicPr>
          <p:cNvPr id="3076" name="Picture 6" descr="знамя мира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939925"/>
            <a:ext cx="4038600" cy="3846513"/>
          </a:xfrm>
          <a:noFill/>
        </p:spPr>
      </p:pic>
    </p:spTree>
    <p:extLst>
      <p:ext uri="{BB962C8B-B14F-4D97-AF65-F5344CB8AC3E}">
        <p14:creationId xmlns:p14="http://schemas.microsoft.com/office/powerpoint/2010/main" val="4009785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Последние годы жизни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/>
              <a:t>Последние годы жизни Рерих провёл в индии. В Индии Николай Рерих был лично знаком с известными индийскими философами, учёными, писателями, общественными деятелями. Художник продолжает работать над серией картин: «Гималаи», составляющей более двух тысяч полотен. Для Рериха горный мир является неисчерпаемым источником вдохновения. В Индии были написаны следующие серии: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103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«Шамбала»</a:t>
            </a:r>
            <a:endParaRPr lang="ru-RU" sz="2000" dirty="0"/>
          </a:p>
        </p:txBody>
      </p:sp>
      <p:pic>
        <p:nvPicPr>
          <p:cNvPr id="12" name="Содержимое 11" descr="83232234_4000491_PREDChYVSTVIE_F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0886" y="1752600"/>
            <a:ext cx="7402228" cy="4373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«</a:t>
            </a:r>
            <a:r>
              <a:rPr lang="ru-RU" sz="2000" dirty="0" err="1" smtClean="0"/>
              <a:t>Чингис</a:t>
            </a:r>
            <a:r>
              <a:rPr lang="ru-RU" sz="2000" dirty="0" smtClean="0"/>
              <a:t> хан»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" name="Содержимое 12" descr="загруженно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4406" y="1752600"/>
            <a:ext cx="7335188" cy="4373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«</a:t>
            </a:r>
            <a:r>
              <a:rPr lang="ru-RU" sz="2200" dirty="0" err="1" smtClean="0"/>
              <a:t>Кулута</a:t>
            </a:r>
            <a:r>
              <a:rPr lang="ru-RU" sz="2200" dirty="0" smtClean="0"/>
              <a:t>»</a:t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7" name="Содержимое 6" descr="1221888245_kulu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5207" y="1752600"/>
            <a:ext cx="5873586" cy="4373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«Святые горы»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8" name="Содержимое 7" descr="48829832_Gora_pyati_sokrovis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2239169"/>
            <a:ext cx="5715000" cy="3400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Николай Константинович</a:t>
            </a:r>
            <a:endParaRPr lang="ru-RU" sz="2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/>
              <a:t>Художник –ученый ,художник –литератор ,художник –философ .его творчество явление исключительное в истории русского и мирового искусства .Его полотна притягательны своеобразием тем и сюжетов, их поэтичностью, глубоким символизмом.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307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«</a:t>
            </a:r>
            <a:r>
              <a:rPr lang="ru-RU" sz="2200" dirty="0" err="1" smtClean="0"/>
              <a:t>Ашрамы</a:t>
            </a:r>
            <a:r>
              <a:rPr lang="ru-RU" sz="2200" dirty="0" smtClean="0"/>
              <a:t>»</a:t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8" name="Содержимое 7" descr="lalbum_0204005948.p_2212232751_39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2000240"/>
            <a:ext cx="2895430" cy="44832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«Тибет»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8" name="Содержимое 6" descr="1d3f3d718bf839a22f17bf4ebe8f0939_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8250" y="1752600"/>
            <a:ext cx="6887500" cy="4373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 smtClean="0"/>
              <a:t>Сразу же по окончании войны художник запросил визу на въезд в Советский Союз, но 13 декабря 1947 года он уходит из жизни, так и не узнав, что в визе ему отказали. В долине Кулу, на месте погребального костра, был установлен большой прямоугольный камень, на котором высечена надпись: «15 декабря 1947 года здесь было предано огню тело </a:t>
            </a:r>
            <a:r>
              <a:rPr lang="ru-RU" sz="2000" dirty="0" err="1" smtClean="0"/>
              <a:t>Махариши</a:t>
            </a:r>
            <a:r>
              <a:rPr lang="ru-RU" sz="2000" dirty="0" smtClean="0"/>
              <a:t> Николая Рериха — великого русского друга Индии. Да будет мир».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Заслуги </a:t>
            </a:r>
            <a:r>
              <a:rPr lang="ru-RU" sz="2000" dirty="0" smtClean="0"/>
              <a:t>НИКОЛАЯ  Рериха</a:t>
            </a:r>
            <a:endParaRPr lang="ru-RU" sz="2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132857"/>
            <a:ext cx="7745505" cy="3993306"/>
          </a:xfrm>
        </p:spPr>
        <p:txBody>
          <a:bodyPr>
            <a:noAutofit/>
          </a:bodyPr>
          <a:lstStyle/>
          <a:p>
            <a:r>
              <a:rPr lang="ru-RU" sz="2000" dirty="0"/>
              <a:t>В течение жизни создал около 7000 картин, многие из которых находятся в известных галереях мира, и около 30 литературных трудов, включая два поэтических. Автор идеи и инициатор Пакта Рериха, основатель международных культурных движений «Мир через культуру» и «Знамя Мира</a:t>
            </a:r>
            <a:r>
              <a:rPr lang="ru-RU" sz="2000" dirty="0" smtClean="0"/>
              <a:t>».</a:t>
            </a:r>
          </a:p>
          <a:p>
            <a:pPr marL="0" indent="0" algn="ctr">
              <a:buNone/>
            </a:pPr>
            <a:r>
              <a:rPr lang="ru-RU" sz="2000" b="1" u="sng" dirty="0"/>
              <a:t>Завет Николая Рериха</a:t>
            </a:r>
          </a:p>
          <a:p>
            <a:pPr marL="0" indent="0" algn="ctr">
              <a:buNone/>
            </a:pPr>
            <a:r>
              <a:rPr lang="ru-RU" sz="2000" dirty="0" smtClean="0"/>
              <a:t>«Любите </a:t>
            </a:r>
            <a:r>
              <a:rPr lang="ru-RU" sz="2000" dirty="0"/>
              <a:t>Родину. Любите народ русский. Любите все народы на всех необъятностях нашей Родины. Пусть эта любовь научит полюбить и всё человечество. </a:t>
            </a:r>
            <a:r>
              <a:rPr lang="ru-RU" sz="2000" dirty="0" smtClean="0"/>
              <a:t>Полюбите </a:t>
            </a:r>
            <a:r>
              <a:rPr lang="ru-RU" sz="2000" dirty="0"/>
              <a:t>Родину всеми силами — и она вас возлюбит. Мы любовью Родины богаты. Шире дорогу! Идёт строитель! Идёт народ русский</a:t>
            </a:r>
            <a:r>
              <a:rPr lang="ru-RU" sz="2000" dirty="0" smtClean="0"/>
              <a:t>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3431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Память о </a:t>
            </a:r>
            <a:r>
              <a:rPr lang="ru-RU" sz="2000" dirty="0" err="1" smtClean="0"/>
              <a:t>НиКОЛАЕ</a:t>
            </a:r>
            <a:r>
              <a:rPr lang="ru-RU" sz="2000" dirty="0" smtClean="0"/>
              <a:t>  Рерихе</a:t>
            </a:r>
            <a:endParaRPr lang="ru-RU" sz="2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276872"/>
            <a:ext cx="7745505" cy="387781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5 июня 2013 года картина Рериха «Труды Богоматери» была продана на торгах аукционного дома </a:t>
            </a:r>
            <a:r>
              <a:rPr lang="ru-RU" sz="2000" dirty="0" err="1" smtClean="0"/>
              <a:t>Bonhams</a:t>
            </a:r>
            <a:r>
              <a:rPr lang="ru-RU" sz="2000" dirty="0" smtClean="0"/>
              <a:t> в Лондоне за 7,88 миллиона фунтов стерлингов. Это мировой рекорд для картины русского художника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честь Н. К. Рериха назван теплоход «Художник Николай Рерих</a:t>
            </a:r>
            <a:r>
              <a:rPr lang="ru-RU" sz="2000" dirty="0" smtClean="0"/>
              <a:t>».</a:t>
            </a:r>
          </a:p>
          <a:p>
            <a:r>
              <a:rPr lang="ru-RU" sz="2000" dirty="0"/>
              <a:t>В 2003 году была учреждена международная премия имени Николая Рериха, в честь 300-летия Санкт-Петербурга, и с тех пор присуждается ежегодно</a:t>
            </a:r>
            <a:r>
              <a:rPr lang="ru-RU" sz="2000" dirty="0" smtClean="0"/>
              <a:t>.</a:t>
            </a:r>
            <a:endParaRPr lang="ru-RU" sz="2000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537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1988841"/>
            <a:ext cx="7745505" cy="4137322"/>
          </a:xfrm>
        </p:spPr>
        <p:txBody>
          <a:bodyPr>
            <a:normAutofit/>
          </a:bodyPr>
          <a:lstStyle/>
          <a:p>
            <a:r>
              <a:rPr lang="ru-RU" sz="2000" dirty="0"/>
              <a:t>В 1974 году 100-летний юбилей Н. К. Рериха был включен ЮНЕСКО в «Календарь памятных дат великих личностей и событий (</a:t>
            </a:r>
            <a:r>
              <a:rPr lang="ru-RU" sz="2000" dirty="0" smtClean="0"/>
              <a:t>1973—1974)</a:t>
            </a:r>
          </a:p>
          <a:p>
            <a:r>
              <a:rPr lang="ru-RU" sz="2000" dirty="0"/>
              <a:t>В честь Н. К. Рериха названа одна из улиц в центре Риги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В деревне Извара Ленинградской области, где Николай Рерих жил долгое время, с 1984 года действует Музей-усадьба Н. К. Рериха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В 1999 году Банком России были выпущены две памятные монеты, посвящённые 125-летию со дня рождения Н. К. Рериха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В 2007 году новый авиалайнер «Аэрофлота» был назван в честь Николая Рериха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8303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387475" y="2357438"/>
            <a:ext cx="7756525" cy="10541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Спасибо за внимание!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-99392"/>
            <a:ext cx="7627926" cy="170080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Очерк жизни и </a:t>
            </a:r>
            <a:r>
              <a:rPr lang="ru-RU" sz="2000" dirty="0" smtClean="0"/>
              <a:t>творчества</a:t>
            </a:r>
            <a:endParaRPr lang="ru-RU" sz="2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   Родился в Петербурге 27 сентября (10 октября )1874 г.</a:t>
            </a:r>
          </a:p>
          <a:p>
            <a:pPr marL="0" indent="0" algn="just">
              <a:buNone/>
            </a:pPr>
            <a:r>
              <a:rPr lang="ru-RU" sz="2000" dirty="0" smtClean="0"/>
              <a:t>Из воспоминания Рериха : « Дом на Васильевском острове, летние поездки в город Остров Псковской губернии и в загородное имение Извара под Петербургом, где он радостно соприкоснулся с седой стариной при раскопках кургана, рассказы отца и деда о предках старинного скандинавского рода Рерихов, на все жизнь полюбившиеся пейзажи сурового русского севера- все удивительным образом, словно в фокусе, собралось в душе и памяти будущего художника 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647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/>
              <a:t>Он был человеком с ясным и задумчивым лицом. Его фиолетово-синие глаза временами могли становится совершенно темными. У него всегда был спокойный голос, он не когда не повышал его, и все выражение его лица отображало ту удивительную выдержку и самообладание, которые являлись основой его характера. он ни когда не спешил, и все же его продуктивность была изумительна. При всех обстоятельствах, наиболее трудных к положению он оставался спокойным и выдержанным и ни когда ни колебался в своих решениях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6546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Рерих- художник</a:t>
            </a:r>
            <a:endParaRPr lang="ru-RU" sz="2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Рерих много путешествовал. Свой творческий путь он начал в России, прошёл Европу и Америку, и закончил его в Азии. За это время он создал более семи тысяч картин, которые разошлись по всему миру. Собрания произведений художника имеются в Санкт-Петербурге, Москве, Риге, Нижнем Новгороде, Новосибирске, Нью-Йорке, Париже, Лондоне, Брюгге, Стокгольме, Хельсинки, </a:t>
            </a:r>
            <a:r>
              <a:rPr lang="ru-RU" sz="2000" dirty="0" err="1" smtClean="0"/>
              <a:t>Бу-энос-Айресе</a:t>
            </a:r>
            <a:r>
              <a:rPr lang="ru-RU" sz="2000" dirty="0" smtClean="0"/>
              <a:t>, </a:t>
            </a:r>
            <a:r>
              <a:rPr lang="ru-RU" sz="2000" dirty="0" err="1" smtClean="0"/>
              <a:t>Бенаресе</a:t>
            </a:r>
            <a:r>
              <a:rPr lang="ru-RU" sz="2000" dirty="0" smtClean="0"/>
              <a:t>, </a:t>
            </a:r>
            <a:r>
              <a:rPr lang="ru-RU" sz="2000" dirty="0" err="1" smtClean="0"/>
              <a:t>Аллахабаде</a:t>
            </a:r>
            <a:r>
              <a:rPr lang="ru-RU" sz="2000" dirty="0" smtClean="0"/>
              <a:t>, Бомбее и многих других городах.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4712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«Гонец. Восстал род на род»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Содержимое 4" descr="e6ddf2eca590d7c0d1612991141473645f68e76991384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2143116"/>
            <a:ext cx="4745356" cy="378621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2071678"/>
            <a:ext cx="3803904" cy="442915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1897 году появилась первая картина Николая Константиновича. Картина уносит воображение в далекие времена. Глубокая ночь. В этой картине поражает проникновение в старину, понимание духа исторической эпохи с ее характерными особенностями: типами и чувствами людей, напряженными моментами их жизни, пейзажем.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756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«Идолы» (1901)</a:t>
            </a:r>
            <a:endParaRPr lang="ru-RU" sz="2000" dirty="0"/>
          </a:p>
        </p:txBody>
      </p:sp>
      <p:pic>
        <p:nvPicPr>
          <p:cNvPr id="5" name="Содержимое 4" descr="idol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5400600" cy="464451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44208" y="2132856"/>
            <a:ext cx="2359184" cy="165618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Одна из ранних работ художника, исполненная во Франции.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«Тень Учителя»</a:t>
            </a:r>
            <a:endParaRPr lang="ru-RU" sz="2000" dirty="0"/>
          </a:p>
        </p:txBody>
      </p:sp>
      <p:pic>
        <p:nvPicPr>
          <p:cNvPr id="5" name="Содержимое 4" descr="70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132856"/>
            <a:ext cx="5670132" cy="367240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52120" y="2285992"/>
            <a:ext cx="3223850" cy="414340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Картина написанная Рерихом в 1932 году. Необычно образное решение этого полотна. Народные сказания Востока часто повествуют о людях, оставивших свою тень. Она может появиться неожиданно в любом месте и напомнить человеку о долге.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191</TotalTime>
  <Words>1093</Words>
  <Application>Microsoft Office PowerPoint</Application>
  <PresentationFormat>Экран (4:3)</PresentationFormat>
  <Paragraphs>72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Аптека</vt:lpstr>
      <vt:lpstr>Рерих Николай Константинович</vt:lpstr>
      <vt:lpstr>Презентация PowerPoint</vt:lpstr>
      <vt:lpstr>Николай Константинович</vt:lpstr>
      <vt:lpstr>Очерк жизни и творчества</vt:lpstr>
      <vt:lpstr>… </vt:lpstr>
      <vt:lpstr>Рерих- художник</vt:lpstr>
      <vt:lpstr>«Гонец. Восстал род на род» </vt:lpstr>
      <vt:lpstr>«Идолы» (1901)</vt:lpstr>
      <vt:lpstr>«Тень Учителя»</vt:lpstr>
      <vt:lpstr>"Указ Учителя"</vt:lpstr>
      <vt:lpstr>«Настасья Микулична»  </vt:lpstr>
      <vt:lpstr> «Помни»(1945) </vt:lpstr>
      <vt:lpstr>"Мадонна Орифламма" (1932)</vt:lpstr>
      <vt:lpstr>"Исса и голова велика» (1932) </vt:lpstr>
      <vt:lpstr>«Сходятся старцы» (1898)</vt:lpstr>
      <vt:lpstr>«ЗАМОРСКИЕ ГОСТИ» (1902)</vt:lpstr>
      <vt:lpstr>«Кришна»(1929)</vt:lpstr>
      <vt:lpstr>"Сантана. 1938"</vt:lpstr>
      <vt:lpstr>«Ангел   Последний»(1942)</vt:lpstr>
      <vt:lpstr>"Небесный бой"  </vt:lpstr>
      <vt:lpstr>Рерих воспевал величие, вечную возвышенную красоту природы, которая облагораживает человека.  </vt:lpstr>
      <vt:lpstr>Рерих- искусствовед </vt:lpstr>
      <vt:lpstr>Рерих- ученый, философ </vt:lpstr>
      <vt:lpstr>Знамя мира</vt:lpstr>
      <vt:lpstr>Последние годы жизни</vt:lpstr>
      <vt:lpstr>«Шамбала»</vt:lpstr>
      <vt:lpstr>«Чингис хан» </vt:lpstr>
      <vt:lpstr> «Кулута» </vt:lpstr>
      <vt:lpstr>«Святые горы» </vt:lpstr>
      <vt:lpstr> «Ашрамы» </vt:lpstr>
      <vt:lpstr>«Тибет» </vt:lpstr>
      <vt:lpstr>…</vt:lpstr>
      <vt:lpstr>Заслуги НИКОЛАЯ  Рериха</vt:lpstr>
      <vt:lpstr>Память о НиКОЛАЕ  Рерихе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Рерих</dc:title>
  <dc:creator>Ученик</dc:creator>
  <cp:lastModifiedBy>1</cp:lastModifiedBy>
  <cp:revision>22</cp:revision>
  <dcterms:created xsi:type="dcterms:W3CDTF">2013-12-11T06:51:36Z</dcterms:created>
  <dcterms:modified xsi:type="dcterms:W3CDTF">2020-05-13T05:21:20Z</dcterms:modified>
</cp:coreProperties>
</file>